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94610"/>
  </p:normalViewPr>
  <p:slideViewPr>
    <p:cSldViewPr snapToGrid="0" snapToObjects="1">
      <p:cViewPr varScale="1">
        <p:scale>
          <a:sx n="69" d="100"/>
          <a:sy n="69" d="100"/>
        </p:scale>
        <p:origin x="8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3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66060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4722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2650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6692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37498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73828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64169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2946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866078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3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90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3419334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95972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0105759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2471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09236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94344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22286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79451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B61BEF0D-F0BB-DE4B-95CE-6DB70DBA9567}" type="datetimeFigureOut">
              <a:rPr lang="en-US" smtClean="0"/>
              <a:pPr/>
              <a:t>9/3/2025</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4299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Blurred building and lights"/>
          <p:cNvPicPr>
            <a:picLocks noChangeAspect="1"/>
          </p:cNvPicPr>
          <p:nvPr/>
        </p:nvPicPr>
        <p:blipFill>
          <a:blip r:embed="rId4"/>
          <a:srcRect/>
          <a:stretch/>
        </p:blipFill>
        <p:spPr>
          <a:xfrm>
            <a:off x="0" y="0"/>
            <a:ext cx="14630400" cy="8238744"/>
          </a:xfrm>
          <a:prstGeom prst="rect">
            <a:avLst/>
          </a:prstGeom>
        </p:spPr>
      </p:pic>
      <p:sp>
        <p:nvSpPr>
          <p:cNvPr id="4" name="Text 0"/>
          <p:cNvSpPr/>
          <p:nvPr/>
        </p:nvSpPr>
        <p:spPr>
          <a:xfrm>
            <a:off x="685800" y="2697480"/>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000000"/>
                </a:solidFill>
                <a:latin typeface="思源黑体-SemiBold" pitchFamily="34" charset="0"/>
                <a:ea typeface="思源黑体-SemiBold" pitchFamily="34" charset="-122"/>
                <a:cs typeface="思源黑体-SemiBold" pitchFamily="34" charset="-120"/>
              </a:rPr>
              <a:t>The Dumb Warrior: An Engaging Online Adventure</a:t>
            </a:r>
            <a:endParaRPr lang="en-US" sz="5290" dirty="0"/>
          </a:p>
        </p:txBody>
      </p:sp>
      <p:sp>
        <p:nvSpPr>
          <p:cNvPr id="5" name="Text 1"/>
          <p:cNvSpPr/>
          <p:nvPr/>
        </p:nvSpPr>
        <p:spPr>
          <a:xfrm>
            <a:off x="685800" y="459943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Dumb Warrior" is a narrative-driven web game that reimagines linear console gameplay into an interactive online experience. Players embark on a whimsical journey with Leo, an unlikely hero wielding a frying pan, making humorous choices that shape the story. This project highlights the impact of player decisions and the rich storytelling intertwined with vibrant gameplay.</a:t>
            </a:r>
            <a:endParaRPr lang="en-US" sz="15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447288"/>
            <a:ext cx="4270248" cy="2670048"/>
          </a:xfrm>
          <a:prstGeom prst="rect">
            <a:avLst/>
          </a:prstGeom>
        </p:spPr>
      </p:pic>
      <p:pic>
        <p:nvPicPr>
          <p:cNvPr id="5" name="Image 3" descr="preencoded.png"/>
          <p:cNvPicPr>
            <a:picLocks noChangeAspect="1"/>
          </p:cNvPicPr>
          <p:nvPr/>
        </p:nvPicPr>
        <p:blipFill>
          <a:blip r:embed="rId5"/>
          <a:stretch>
            <a:fillRect/>
          </a:stretch>
        </p:blipFill>
        <p:spPr>
          <a:xfrm>
            <a:off x="5184648" y="3447288"/>
            <a:ext cx="4270248" cy="2670048"/>
          </a:xfrm>
          <a:prstGeom prst="rect">
            <a:avLst/>
          </a:prstGeom>
        </p:spPr>
      </p:pic>
      <p:pic>
        <p:nvPicPr>
          <p:cNvPr id="6" name="Image 4" descr="preencoded.png"/>
          <p:cNvPicPr>
            <a:picLocks noChangeAspect="1"/>
          </p:cNvPicPr>
          <p:nvPr/>
        </p:nvPicPr>
        <p:blipFill>
          <a:blip r:embed="rId5"/>
          <a:stretch>
            <a:fillRect/>
          </a:stretch>
        </p:blipFill>
        <p:spPr>
          <a:xfrm>
            <a:off x="9674352" y="3447288"/>
            <a:ext cx="4270248" cy="2670048"/>
          </a:xfrm>
          <a:prstGeom prst="rect">
            <a:avLst/>
          </a:prstGeom>
        </p:spPr>
      </p:pic>
      <p:pic>
        <p:nvPicPr>
          <p:cNvPr id="7" name="Image 5" descr="preencoded.png"/>
          <p:cNvPicPr>
            <a:picLocks noChangeAspect="1"/>
          </p:cNvPicPr>
          <p:nvPr/>
        </p:nvPicPr>
        <p:blipFill>
          <a:blip r:embed="rId6"/>
          <a:stretch>
            <a:fillRect/>
          </a:stretch>
        </p:blipFill>
        <p:spPr>
          <a:xfrm>
            <a:off x="685800" y="3767328"/>
            <a:ext cx="4297680" cy="2359152"/>
          </a:xfrm>
          <a:prstGeom prst="rect">
            <a:avLst/>
          </a:prstGeom>
        </p:spPr>
      </p:pic>
      <p:pic>
        <p:nvPicPr>
          <p:cNvPr id="8" name="Image 6" descr="preencoded.png"/>
          <p:cNvPicPr>
            <a:picLocks noChangeAspect="1"/>
          </p:cNvPicPr>
          <p:nvPr/>
        </p:nvPicPr>
        <p:blipFill>
          <a:blip r:embed="rId6"/>
          <a:stretch>
            <a:fillRect/>
          </a:stretch>
        </p:blipFill>
        <p:spPr>
          <a:xfrm>
            <a:off x="5175504" y="3767328"/>
            <a:ext cx="4297680" cy="2359152"/>
          </a:xfrm>
          <a:prstGeom prst="rect">
            <a:avLst/>
          </a:prstGeom>
        </p:spPr>
      </p:pic>
      <p:pic>
        <p:nvPicPr>
          <p:cNvPr id="9" name="Image 7" descr="preencoded.png"/>
          <p:cNvPicPr>
            <a:picLocks noChangeAspect="1"/>
          </p:cNvPicPr>
          <p:nvPr/>
        </p:nvPicPr>
        <p:blipFill>
          <a:blip r:embed="rId7"/>
          <a:stretch>
            <a:fillRect/>
          </a:stretch>
        </p:blipFill>
        <p:spPr>
          <a:xfrm>
            <a:off x="9656064" y="3767328"/>
            <a:ext cx="4297680" cy="2359152"/>
          </a:xfrm>
          <a:prstGeom prst="rect">
            <a:avLst/>
          </a:prstGeom>
        </p:spPr>
      </p:pic>
      <p:pic>
        <p:nvPicPr>
          <p:cNvPr id="10" name="Image 8" descr="preencoded.png"/>
          <p:cNvPicPr>
            <a:picLocks noChangeAspect="1"/>
          </p:cNvPicPr>
          <p:nvPr/>
        </p:nvPicPr>
        <p:blipFill>
          <a:blip r:embed="rId8"/>
          <a:stretch>
            <a:fillRect/>
          </a:stretch>
        </p:blipFill>
        <p:spPr>
          <a:xfrm>
            <a:off x="685800" y="3675888"/>
            <a:ext cx="4297680" cy="128016"/>
          </a:xfrm>
          <a:prstGeom prst="rect">
            <a:avLst/>
          </a:prstGeom>
        </p:spPr>
      </p:pic>
      <p:pic>
        <p:nvPicPr>
          <p:cNvPr id="11" name="Image 9" descr="preencoded.png"/>
          <p:cNvPicPr>
            <a:picLocks noChangeAspect="1"/>
          </p:cNvPicPr>
          <p:nvPr/>
        </p:nvPicPr>
        <p:blipFill>
          <a:blip r:embed="rId8"/>
          <a:stretch>
            <a:fillRect/>
          </a:stretch>
        </p:blipFill>
        <p:spPr>
          <a:xfrm>
            <a:off x="5175504" y="3675888"/>
            <a:ext cx="4297680" cy="128016"/>
          </a:xfrm>
          <a:prstGeom prst="rect">
            <a:avLst/>
          </a:prstGeom>
        </p:spPr>
      </p:pic>
      <p:pic>
        <p:nvPicPr>
          <p:cNvPr id="12" name="Image 10" descr="preencoded.png"/>
          <p:cNvPicPr>
            <a:picLocks noChangeAspect="1"/>
          </p:cNvPicPr>
          <p:nvPr/>
        </p:nvPicPr>
        <p:blipFill>
          <a:blip r:embed="rId9"/>
          <a:stretch>
            <a:fillRect/>
          </a:stretch>
        </p:blipFill>
        <p:spPr>
          <a:xfrm>
            <a:off x="9656064" y="3675888"/>
            <a:ext cx="4297680" cy="128016"/>
          </a:xfrm>
          <a:prstGeom prst="rect">
            <a:avLst/>
          </a:prstGeom>
        </p:spPr>
      </p:pic>
      <p:pic>
        <p:nvPicPr>
          <p:cNvPr id="13" name="Image 11" descr="preencoded.png"/>
          <p:cNvPicPr>
            <a:picLocks noChangeAspect="1"/>
          </p:cNvPicPr>
          <p:nvPr/>
        </p:nvPicPr>
        <p:blipFill>
          <a:blip r:embed="rId10"/>
          <a:stretch>
            <a:fillRect/>
          </a:stretch>
        </p:blipFill>
        <p:spPr>
          <a:xfrm>
            <a:off x="2542032" y="3447288"/>
            <a:ext cx="585216" cy="585216"/>
          </a:xfrm>
          <a:prstGeom prst="rect">
            <a:avLst/>
          </a:prstGeom>
        </p:spPr>
      </p:pic>
      <p:pic>
        <p:nvPicPr>
          <p:cNvPr id="14" name="Image 12" descr="preencoded.png"/>
          <p:cNvPicPr>
            <a:picLocks noChangeAspect="1"/>
          </p:cNvPicPr>
          <p:nvPr/>
        </p:nvPicPr>
        <p:blipFill>
          <a:blip r:embed="rId10"/>
          <a:stretch>
            <a:fillRect/>
          </a:stretch>
        </p:blipFill>
        <p:spPr>
          <a:xfrm>
            <a:off x="7022592" y="3447288"/>
            <a:ext cx="585216" cy="585216"/>
          </a:xfrm>
          <a:prstGeom prst="rect">
            <a:avLst/>
          </a:prstGeom>
        </p:spPr>
      </p:pic>
      <p:pic>
        <p:nvPicPr>
          <p:cNvPr id="15" name="Image 13" descr="preencoded.png"/>
          <p:cNvPicPr>
            <a:picLocks noChangeAspect="1"/>
          </p:cNvPicPr>
          <p:nvPr/>
        </p:nvPicPr>
        <p:blipFill>
          <a:blip r:embed="rId10"/>
          <a:stretch>
            <a:fillRect/>
          </a:stretch>
        </p:blipFill>
        <p:spPr>
          <a:xfrm>
            <a:off x="11512296" y="3447288"/>
            <a:ext cx="585216" cy="585216"/>
          </a:xfrm>
          <a:prstGeom prst="rect">
            <a:avLst/>
          </a:prstGeom>
        </p:spPr>
      </p:pic>
      <p:sp>
        <p:nvSpPr>
          <p:cNvPr id="16" name="Text 0"/>
          <p:cNvSpPr/>
          <p:nvPr/>
        </p:nvSpPr>
        <p:spPr>
          <a:xfrm>
            <a:off x="685800" y="189280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Project Conclusion</a:t>
            </a:r>
            <a:endParaRPr lang="en-US" sz="3840" dirty="0"/>
          </a:p>
        </p:txBody>
      </p:sp>
      <p:sp>
        <p:nvSpPr>
          <p:cNvPr id="17" name="Text 1"/>
          <p:cNvSpPr/>
          <p:nvPr/>
        </p:nvSpPr>
        <p:spPr>
          <a:xfrm>
            <a:off x="685800" y="2724912"/>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In conclusion, our project not only brings Leo's misadventures to life but also emphasizes the importance of creativity in game development. We invite players to immerse themselves in 'The Dumb Warrior,' underscoring our dedication to interactive narratives and engaging gameplay.</a:t>
            </a:r>
            <a:endParaRPr lang="en-US" sz="1530" dirty="0"/>
          </a:p>
        </p:txBody>
      </p:sp>
      <p:sp>
        <p:nvSpPr>
          <p:cNvPr id="18" name="Text 2"/>
          <p:cNvSpPr/>
          <p:nvPr/>
        </p:nvSpPr>
        <p:spPr>
          <a:xfrm>
            <a:off x="914400" y="4187952"/>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Successful Transformation</a:t>
            </a:r>
            <a:endParaRPr lang="en-US" sz="1920" dirty="0"/>
          </a:p>
        </p:txBody>
      </p:sp>
      <p:sp>
        <p:nvSpPr>
          <p:cNvPr id="19" name="Text 3"/>
          <p:cNvSpPr/>
          <p:nvPr/>
        </p:nvSpPr>
        <p:spPr>
          <a:xfrm>
            <a:off x="2752344"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1</a:t>
            </a:r>
            <a:endParaRPr lang="en-US" sz="2300" dirty="0"/>
          </a:p>
        </p:txBody>
      </p:sp>
      <p:sp>
        <p:nvSpPr>
          <p:cNvPr id="20" name="Text 4"/>
          <p:cNvSpPr/>
          <p:nvPr/>
        </p:nvSpPr>
        <p:spPr>
          <a:xfrm>
            <a:off x="914400" y="4672584"/>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successfully transformed a console narrative into an engaging web game.</a:t>
            </a:r>
            <a:endParaRPr lang="en-US" sz="1530" dirty="0"/>
          </a:p>
        </p:txBody>
      </p:sp>
      <p:sp>
        <p:nvSpPr>
          <p:cNvPr id="21" name="Text 5"/>
          <p:cNvSpPr/>
          <p:nvPr/>
        </p:nvSpPr>
        <p:spPr>
          <a:xfrm>
            <a:off x="5394960" y="4187952"/>
            <a:ext cx="3849624" cy="612648"/>
          </a:xfrm>
          <a:prstGeom prst="rect">
            <a:avLst/>
          </a:prstGeom>
          <a:noFill/>
          <a:ln/>
        </p:spPr>
        <p:txBody>
          <a:bodyPr wrap="squar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Understanding Frontend Development</a:t>
            </a:r>
            <a:endParaRPr lang="en-US" sz="1920" dirty="0"/>
          </a:p>
        </p:txBody>
      </p:sp>
      <p:sp>
        <p:nvSpPr>
          <p:cNvPr id="22" name="Text 6"/>
          <p:cNvSpPr/>
          <p:nvPr/>
        </p:nvSpPr>
        <p:spPr>
          <a:xfrm>
            <a:off x="5394960" y="497433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Our project demonstrates a thorough understanding of frontend web practices.</a:t>
            </a:r>
            <a:endParaRPr lang="en-US" sz="1530" dirty="0"/>
          </a:p>
        </p:txBody>
      </p:sp>
      <p:sp>
        <p:nvSpPr>
          <p:cNvPr id="23" name="Text 7"/>
          <p:cNvSpPr/>
          <p:nvPr/>
        </p:nvSpPr>
        <p:spPr>
          <a:xfrm>
            <a:off x="7232904"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2</a:t>
            </a:r>
            <a:endParaRPr lang="en-US" sz="2300" dirty="0"/>
          </a:p>
        </p:txBody>
      </p:sp>
      <p:sp>
        <p:nvSpPr>
          <p:cNvPr id="24" name="Text 8"/>
          <p:cNvSpPr/>
          <p:nvPr/>
        </p:nvSpPr>
        <p:spPr>
          <a:xfrm>
            <a:off x="9884664" y="4187952"/>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Future Project Foundation</a:t>
            </a:r>
            <a:endParaRPr lang="en-US" sz="1920" dirty="0"/>
          </a:p>
        </p:txBody>
      </p:sp>
      <p:sp>
        <p:nvSpPr>
          <p:cNvPr id="25" name="Text 9"/>
          <p:cNvSpPr/>
          <p:nvPr/>
        </p:nvSpPr>
        <p:spPr>
          <a:xfrm>
            <a:off x="9884664" y="4672584"/>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Innovative solutions pave the way for future engaging projects.</a:t>
            </a:r>
            <a:endParaRPr lang="en-US" sz="1530" dirty="0"/>
          </a:p>
        </p:txBody>
      </p:sp>
      <p:sp>
        <p:nvSpPr>
          <p:cNvPr id="26" name="Text 10"/>
          <p:cNvSpPr/>
          <p:nvPr/>
        </p:nvSpPr>
        <p:spPr>
          <a:xfrm>
            <a:off x="11722608" y="35204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3</a:t>
            </a:r>
            <a:endParaRPr lang="en-US" sz="2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1389888"/>
            <a:ext cx="8266176" cy="1883664"/>
          </a:xfrm>
          <a:prstGeom prst="rect">
            <a:avLst/>
          </a:prstGeom>
        </p:spPr>
      </p:pic>
      <p:pic>
        <p:nvPicPr>
          <p:cNvPr id="5" name="Image 3" descr="preencoded.png"/>
          <p:cNvPicPr>
            <a:picLocks noChangeAspect="1"/>
          </p:cNvPicPr>
          <p:nvPr/>
        </p:nvPicPr>
        <p:blipFill>
          <a:blip r:embed="rId5"/>
          <a:stretch>
            <a:fillRect/>
          </a:stretch>
        </p:blipFill>
        <p:spPr>
          <a:xfrm>
            <a:off x="5678424" y="3483864"/>
            <a:ext cx="8266176" cy="1883664"/>
          </a:xfrm>
          <a:prstGeom prst="rect">
            <a:avLst/>
          </a:prstGeom>
        </p:spPr>
      </p:pic>
      <p:pic>
        <p:nvPicPr>
          <p:cNvPr id="6" name="Image 4" descr="preencoded.png"/>
          <p:cNvPicPr>
            <a:picLocks noChangeAspect="1"/>
          </p:cNvPicPr>
          <p:nvPr/>
        </p:nvPicPr>
        <p:blipFill>
          <a:blip r:embed="rId5"/>
          <a:stretch>
            <a:fillRect/>
          </a:stretch>
        </p:blipFill>
        <p:spPr>
          <a:xfrm>
            <a:off x="5678424" y="5586984"/>
            <a:ext cx="8266176" cy="1883664"/>
          </a:xfrm>
          <a:prstGeom prst="rect">
            <a:avLst/>
          </a:prstGeom>
        </p:spPr>
      </p:pic>
      <p:pic>
        <p:nvPicPr>
          <p:cNvPr id="7" name="Image 5" descr="preencoded.png"/>
          <p:cNvPicPr>
            <a:picLocks noChangeAspect="1"/>
          </p:cNvPicPr>
          <p:nvPr/>
        </p:nvPicPr>
        <p:blipFill>
          <a:blip r:embed="rId6"/>
          <a:stretch>
            <a:fillRect/>
          </a:stretch>
        </p:blipFill>
        <p:spPr>
          <a:xfrm>
            <a:off x="5660136" y="1719072"/>
            <a:ext cx="8293608" cy="1563624"/>
          </a:xfrm>
          <a:prstGeom prst="rect">
            <a:avLst/>
          </a:prstGeom>
        </p:spPr>
      </p:pic>
      <p:pic>
        <p:nvPicPr>
          <p:cNvPr id="8" name="Image 6" descr="preencoded.png"/>
          <p:cNvPicPr>
            <a:picLocks noChangeAspect="1"/>
          </p:cNvPicPr>
          <p:nvPr/>
        </p:nvPicPr>
        <p:blipFill>
          <a:blip r:embed="rId6"/>
          <a:stretch>
            <a:fillRect/>
          </a:stretch>
        </p:blipFill>
        <p:spPr>
          <a:xfrm>
            <a:off x="5660136" y="3813048"/>
            <a:ext cx="8293608" cy="1563624"/>
          </a:xfrm>
          <a:prstGeom prst="rect">
            <a:avLst/>
          </a:prstGeom>
        </p:spPr>
      </p:pic>
      <p:pic>
        <p:nvPicPr>
          <p:cNvPr id="9" name="Image 7" descr="preencoded.png"/>
          <p:cNvPicPr>
            <a:picLocks noChangeAspect="1"/>
          </p:cNvPicPr>
          <p:nvPr/>
        </p:nvPicPr>
        <p:blipFill>
          <a:blip r:embed="rId6"/>
          <a:stretch>
            <a:fillRect/>
          </a:stretch>
        </p:blipFill>
        <p:spPr>
          <a:xfrm>
            <a:off x="5660136" y="5916168"/>
            <a:ext cx="8293608" cy="1563624"/>
          </a:xfrm>
          <a:prstGeom prst="rect">
            <a:avLst/>
          </a:prstGeom>
        </p:spPr>
      </p:pic>
      <p:pic>
        <p:nvPicPr>
          <p:cNvPr id="10" name="Image 8" descr="preencoded.png"/>
          <p:cNvPicPr>
            <a:picLocks noChangeAspect="1"/>
          </p:cNvPicPr>
          <p:nvPr/>
        </p:nvPicPr>
        <p:blipFill>
          <a:blip r:embed="rId7"/>
          <a:stretch>
            <a:fillRect/>
          </a:stretch>
        </p:blipFill>
        <p:spPr>
          <a:xfrm>
            <a:off x="5660136" y="1618488"/>
            <a:ext cx="8293608" cy="128016"/>
          </a:xfrm>
          <a:prstGeom prst="rect">
            <a:avLst/>
          </a:prstGeom>
        </p:spPr>
      </p:pic>
      <p:pic>
        <p:nvPicPr>
          <p:cNvPr id="11" name="Image 9" descr="preencoded.png"/>
          <p:cNvPicPr>
            <a:picLocks noChangeAspect="1"/>
          </p:cNvPicPr>
          <p:nvPr/>
        </p:nvPicPr>
        <p:blipFill>
          <a:blip r:embed="rId7"/>
          <a:stretch>
            <a:fillRect/>
          </a:stretch>
        </p:blipFill>
        <p:spPr>
          <a:xfrm>
            <a:off x="5660136" y="3712464"/>
            <a:ext cx="8293608" cy="128016"/>
          </a:xfrm>
          <a:prstGeom prst="rect">
            <a:avLst/>
          </a:prstGeom>
        </p:spPr>
      </p:pic>
      <p:pic>
        <p:nvPicPr>
          <p:cNvPr id="12" name="Image 10" descr="preencoded.png"/>
          <p:cNvPicPr>
            <a:picLocks noChangeAspect="1"/>
          </p:cNvPicPr>
          <p:nvPr/>
        </p:nvPicPr>
        <p:blipFill>
          <a:blip r:embed="rId7"/>
          <a:stretch>
            <a:fillRect/>
          </a:stretch>
        </p:blipFill>
        <p:spPr>
          <a:xfrm>
            <a:off x="5660136" y="5815584"/>
            <a:ext cx="8293608" cy="128016"/>
          </a:xfrm>
          <a:prstGeom prst="rect">
            <a:avLst/>
          </a:prstGeom>
        </p:spPr>
      </p:pic>
      <p:pic>
        <p:nvPicPr>
          <p:cNvPr id="13" name="Image 11" descr="preencoded.png"/>
          <p:cNvPicPr>
            <a:picLocks noChangeAspect="1"/>
          </p:cNvPicPr>
          <p:nvPr/>
        </p:nvPicPr>
        <p:blipFill>
          <a:blip r:embed="rId8"/>
          <a:stretch>
            <a:fillRect/>
          </a:stretch>
        </p:blipFill>
        <p:spPr>
          <a:xfrm>
            <a:off x="9509760" y="1389888"/>
            <a:ext cx="585216" cy="585216"/>
          </a:xfrm>
          <a:prstGeom prst="rect">
            <a:avLst/>
          </a:prstGeom>
        </p:spPr>
      </p:pic>
      <p:pic>
        <p:nvPicPr>
          <p:cNvPr id="14" name="Image 12" descr="preencoded.png"/>
          <p:cNvPicPr>
            <a:picLocks noChangeAspect="1"/>
          </p:cNvPicPr>
          <p:nvPr/>
        </p:nvPicPr>
        <p:blipFill>
          <a:blip r:embed="rId8"/>
          <a:stretch>
            <a:fillRect/>
          </a:stretch>
        </p:blipFill>
        <p:spPr>
          <a:xfrm>
            <a:off x="9509760" y="3483864"/>
            <a:ext cx="585216" cy="585216"/>
          </a:xfrm>
          <a:prstGeom prst="rect">
            <a:avLst/>
          </a:prstGeom>
        </p:spPr>
      </p:pic>
      <p:pic>
        <p:nvPicPr>
          <p:cNvPr id="15" name="Image 13" descr="preencoded.png"/>
          <p:cNvPicPr>
            <a:picLocks noChangeAspect="1"/>
          </p:cNvPicPr>
          <p:nvPr/>
        </p:nvPicPr>
        <p:blipFill>
          <a:blip r:embed="rId8"/>
          <a:stretch>
            <a:fillRect/>
          </a:stretch>
        </p:blipFill>
        <p:spPr>
          <a:xfrm>
            <a:off x="9509760" y="5586984"/>
            <a:ext cx="585216" cy="585216"/>
          </a:xfrm>
          <a:prstGeom prst="rect">
            <a:avLst/>
          </a:prstGeom>
        </p:spPr>
      </p:pic>
      <p:sp>
        <p:nvSpPr>
          <p:cNvPr id="16" name="Text 0"/>
          <p:cNvSpPr/>
          <p:nvPr/>
        </p:nvSpPr>
        <p:spPr>
          <a:xfrm>
            <a:off x="5660136" y="54864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Q&amp;A Session</a:t>
            </a:r>
            <a:endParaRPr lang="en-US" sz="3840" dirty="0"/>
          </a:p>
        </p:txBody>
      </p:sp>
      <p:sp>
        <p:nvSpPr>
          <p:cNvPr id="17" name="Text 1"/>
          <p:cNvSpPr/>
          <p:nvPr/>
        </p:nvSpPr>
        <p:spPr>
          <a:xfrm>
            <a:off x="5888736" y="213055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Opportunity for Questions</a:t>
            </a:r>
            <a:endParaRPr lang="en-US" sz="1920" dirty="0"/>
          </a:p>
        </p:txBody>
      </p:sp>
      <p:sp>
        <p:nvSpPr>
          <p:cNvPr id="18" name="Text 2"/>
          <p:cNvSpPr/>
          <p:nvPr/>
        </p:nvSpPr>
        <p:spPr>
          <a:xfrm>
            <a:off x="5888736" y="261518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welcome any questions you might have regarding our project.</a:t>
            </a:r>
            <a:endParaRPr lang="en-US" sz="1530" dirty="0"/>
          </a:p>
        </p:txBody>
      </p:sp>
      <p:sp>
        <p:nvSpPr>
          <p:cNvPr id="19" name="Text 3"/>
          <p:cNvSpPr/>
          <p:nvPr/>
        </p:nvSpPr>
        <p:spPr>
          <a:xfrm>
            <a:off x="5888736" y="423367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Feedback Importance</a:t>
            </a:r>
            <a:endParaRPr lang="en-US" sz="1920" dirty="0"/>
          </a:p>
        </p:txBody>
      </p:sp>
      <p:sp>
        <p:nvSpPr>
          <p:cNvPr id="20" name="Text 4"/>
          <p:cNvSpPr/>
          <p:nvPr/>
        </p:nvSpPr>
        <p:spPr>
          <a:xfrm>
            <a:off x="5888736" y="471830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Your feedback is invaluable for our development process.</a:t>
            </a:r>
            <a:endParaRPr lang="en-US" sz="1530" dirty="0"/>
          </a:p>
        </p:txBody>
      </p:sp>
      <p:sp>
        <p:nvSpPr>
          <p:cNvPr id="21" name="Text 5"/>
          <p:cNvSpPr/>
          <p:nvPr/>
        </p:nvSpPr>
        <p:spPr>
          <a:xfrm>
            <a:off x="5888736" y="633679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Insight Sharing</a:t>
            </a:r>
            <a:endParaRPr lang="en-US" sz="1920" dirty="0"/>
          </a:p>
        </p:txBody>
      </p:sp>
      <p:sp>
        <p:nvSpPr>
          <p:cNvPr id="22" name="Text 6"/>
          <p:cNvSpPr/>
          <p:nvPr/>
        </p:nvSpPr>
        <p:spPr>
          <a:xfrm>
            <a:off x="5888736" y="6812280"/>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We are eager to share insights from our experience.</a:t>
            </a:r>
            <a:endParaRPr lang="en-US" sz="1530" dirty="0"/>
          </a:p>
        </p:txBody>
      </p:sp>
      <p:sp>
        <p:nvSpPr>
          <p:cNvPr id="23" name="Text 7"/>
          <p:cNvSpPr/>
          <p:nvPr/>
        </p:nvSpPr>
        <p:spPr>
          <a:xfrm>
            <a:off x="9720072" y="146304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1</a:t>
            </a:r>
            <a:endParaRPr lang="en-US" sz="2300" dirty="0"/>
          </a:p>
        </p:txBody>
      </p:sp>
      <p:sp>
        <p:nvSpPr>
          <p:cNvPr id="24" name="Text 8"/>
          <p:cNvSpPr/>
          <p:nvPr/>
        </p:nvSpPr>
        <p:spPr>
          <a:xfrm>
            <a:off x="9720072" y="356616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2</a:t>
            </a:r>
            <a:endParaRPr lang="en-US" sz="2300" dirty="0"/>
          </a:p>
        </p:txBody>
      </p:sp>
      <p:sp>
        <p:nvSpPr>
          <p:cNvPr id="25" name="Text 9"/>
          <p:cNvSpPr/>
          <p:nvPr/>
        </p:nvSpPr>
        <p:spPr>
          <a:xfrm>
            <a:off x="9720072" y="5660136"/>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454545"/>
                </a:solidFill>
                <a:latin typeface="思源黑体-Medium" pitchFamily="34" charset="0"/>
                <a:ea typeface="思源黑体-Medium" pitchFamily="34" charset="-122"/>
                <a:cs typeface="思源黑体-Medium" pitchFamily="34" charset="-120"/>
              </a:rPr>
              <a:t>3</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51"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990088"/>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990088"/>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990088"/>
            <a:ext cx="4005072" cy="2642616"/>
          </a:xfrm>
          <a:prstGeom prst="rect">
            <a:avLst/>
          </a:prstGeom>
        </p:spPr>
      </p:pic>
      <p:sp>
        <p:nvSpPr>
          <p:cNvPr id="6" name="Text 0"/>
          <p:cNvSpPr/>
          <p:nvPr/>
        </p:nvSpPr>
        <p:spPr>
          <a:xfrm>
            <a:off x="685800" y="133502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Project Goal: From Console to Web</a:t>
            </a:r>
            <a:endParaRPr lang="en-US" sz="3840" dirty="0"/>
          </a:p>
        </p:txBody>
      </p:sp>
      <p:sp>
        <p:nvSpPr>
          <p:cNvPr id="7" name="Text 1"/>
          <p:cNvSpPr/>
          <p:nvPr/>
        </p:nvSpPr>
        <p:spPr>
          <a:xfrm>
            <a:off x="685800" y="2167128"/>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Our primary goal was to transform the console game into a web-based experience, improving player interactivity and engagement. We prioritized the game's narrative while utilizing modern web technologies to create an immersive and visually appealing environment.</a:t>
            </a:r>
            <a:endParaRPr lang="en-US" sz="1530" dirty="0"/>
          </a:p>
        </p:txBody>
      </p:sp>
      <p:sp>
        <p:nvSpPr>
          <p:cNvPr id="8" name="Text 2"/>
          <p:cNvSpPr/>
          <p:nvPr/>
        </p:nvSpPr>
        <p:spPr>
          <a:xfrm>
            <a:off x="795528"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Objective</a:t>
            </a:r>
            <a:endParaRPr lang="en-US" sz="1920" dirty="0"/>
          </a:p>
        </p:txBody>
      </p:sp>
      <p:sp>
        <p:nvSpPr>
          <p:cNvPr id="9" name="Text 3"/>
          <p:cNvSpPr/>
          <p:nvPr/>
        </p:nvSpPr>
        <p:spPr>
          <a:xfrm>
            <a:off x="795528"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Create a web-based game for enhanced interactivity.</a:t>
            </a:r>
            <a:endParaRPr lang="en-US" sz="1530" dirty="0"/>
          </a:p>
        </p:txBody>
      </p:sp>
      <p:sp>
        <p:nvSpPr>
          <p:cNvPr id="10" name="Text 4"/>
          <p:cNvSpPr/>
          <p:nvPr/>
        </p:nvSpPr>
        <p:spPr>
          <a:xfrm>
            <a:off x="5321808"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Technologies Used</a:t>
            </a:r>
            <a:endParaRPr lang="en-US" sz="1920" dirty="0"/>
          </a:p>
        </p:txBody>
      </p:sp>
      <p:sp>
        <p:nvSpPr>
          <p:cNvPr id="11" name="Text 5"/>
          <p:cNvSpPr/>
          <p:nvPr/>
        </p:nvSpPr>
        <p:spPr>
          <a:xfrm>
            <a:off x="5321808"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Utilized HTML, CSS, and JavaScript for development. Plus Flask Python for Backend server.</a:t>
            </a:r>
            <a:endParaRPr lang="en-US" sz="1530" dirty="0"/>
          </a:p>
        </p:txBody>
      </p:sp>
      <p:sp>
        <p:nvSpPr>
          <p:cNvPr id="12" name="Text 6"/>
          <p:cNvSpPr/>
          <p:nvPr/>
        </p:nvSpPr>
        <p:spPr>
          <a:xfrm>
            <a:off x="9838944" y="5824728"/>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Focus on Learning</a:t>
            </a:r>
            <a:endParaRPr lang="en-US" sz="1920" dirty="0"/>
          </a:p>
        </p:txBody>
      </p:sp>
      <p:sp>
        <p:nvSpPr>
          <p:cNvPr id="13" name="Text 7"/>
          <p:cNvSpPr/>
          <p:nvPr/>
        </p:nvSpPr>
        <p:spPr>
          <a:xfrm>
            <a:off x="9838944" y="630021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Implemented complex game logic and intuitive UI designs.</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Meet Leo: The Unlikely Hero</a:t>
            </a:r>
            <a:endParaRPr lang="en-US" sz="3840" dirty="0"/>
          </a:p>
        </p:txBody>
      </p:sp>
      <p:sp>
        <p:nvSpPr>
          <p:cNvPr id="7" name="Text 1"/>
          <p:cNvSpPr/>
          <p:nvPr/>
        </p:nvSpPr>
        <p:spPr>
          <a:xfrm>
            <a:off x="786384" y="3904488"/>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Unconventional Hero</a:t>
            </a:r>
            <a:endParaRPr lang="en-US" sz="1920" dirty="0"/>
          </a:p>
        </p:txBody>
      </p:sp>
      <p:sp>
        <p:nvSpPr>
          <p:cNvPr id="8" name="Text 2"/>
          <p:cNvSpPr/>
          <p:nvPr/>
        </p:nvSpPr>
        <p:spPr>
          <a:xfrm>
            <a:off x="786384" y="4434840"/>
            <a:ext cx="3538728" cy="731520"/>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Equipped with a frying pan, Leo humorously challenges traditional heroes.</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98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Courageous Spirit</a:t>
            </a:r>
            <a:endParaRPr lang="en-US" sz="1920" dirty="0"/>
          </a:p>
        </p:txBody>
      </p:sp>
      <p:sp>
        <p:nvSpPr>
          <p:cNvPr id="13" name="Text 7"/>
          <p:cNvSpPr/>
          <p:nvPr/>
        </p:nvSpPr>
        <p:spPr>
          <a:xfrm>
            <a:off x="9930384" y="331927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Leo confronts danger with naive misunderstanding, inviting affection.</a:t>
            </a:r>
            <a:endParaRPr lang="en-US" sz="1530" dirty="0"/>
          </a:p>
        </p:txBody>
      </p:sp>
      <p:sp>
        <p:nvSpPr>
          <p:cNvPr id="14" name="Text 8"/>
          <p:cNvSpPr/>
          <p:nvPr/>
        </p:nvSpPr>
        <p:spPr>
          <a:xfrm>
            <a:off x="9930384" y="526694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Engaging Narrative</a:t>
            </a:r>
            <a:endParaRPr lang="en-US" sz="1920" dirty="0"/>
          </a:p>
        </p:txBody>
      </p:sp>
      <p:sp>
        <p:nvSpPr>
          <p:cNvPr id="15" name="Text 9"/>
          <p:cNvSpPr/>
          <p:nvPr/>
        </p:nvSpPr>
        <p:spPr>
          <a:xfrm>
            <a:off x="9930384" y="578815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Players sympathize with Leo's humorous quest to slay the dragon.</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3776472"/>
            <a:ext cx="4297680" cy="2249424"/>
          </a:xfrm>
          <a:prstGeom prst="rect">
            <a:avLst/>
          </a:prstGeom>
        </p:spPr>
      </p:pic>
      <p:pic>
        <p:nvPicPr>
          <p:cNvPr id="5" name="Image 3" descr="preencoded.png"/>
          <p:cNvPicPr>
            <a:picLocks noChangeAspect="1"/>
          </p:cNvPicPr>
          <p:nvPr/>
        </p:nvPicPr>
        <p:blipFill>
          <a:blip r:embed="rId5"/>
          <a:stretch>
            <a:fillRect/>
          </a:stretch>
        </p:blipFill>
        <p:spPr>
          <a:xfrm>
            <a:off x="5175504" y="3776472"/>
            <a:ext cx="4297680" cy="2249424"/>
          </a:xfrm>
          <a:prstGeom prst="rect">
            <a:avLst/>
          </a:prstGeom>
        </p:spPr>
      </p:pic>
      <p:pic>
        <p:nvPicPr>
          <p:cNvPr id="6" name="Image 4" descr="preencoded.png"/>
          <p:cNvPicPr>
            <a:picLocks noChangeAspect="1"/>
          </p:cNvPicPr>
          <p:nvPr/>
        </p:nvPicPr>
        <p:blipFill>
          <a:blip r:embed="rId6"/>
          <a:stretch>
            <a:fillRect/>
          </a:stretch>
        </p:blipFill>
        <p:spPr>
          <a:xfrm>
            <a:off x="9656064" y="3776472"/>
            <a:ext cx="4297680" cy="2249424"/>
          </a:xfrm>
          <a:prstGeom prst="rect">
            <a:avLst/>
          </a:prstGeom>
        </p:spPr>
      </p:pic>
      <p:pic>
        <p:nvPicPr>
          <p:cNvPr id="7" name="Image 5" descr="preencoded.png"/>
          <p:cNvPicPr>
            <a:picLocks noChangeAspect="1"/>
          </p:cNvPicPr>
          <p:nvPr/>
        </p:nvPicPr>
        <p:blipFill>
          <a:blip r:embed="rId7"/>
          <a:stretch>
            <a:fillRect/>
          </a:stretch>
        </p:blipFill>
        <p:spPr>
          <a:xfrm>
            <a:off x="713232" y="4389120"/>
            <a:ext cx="4233672" cy="1609344"/>
          </a:xfrm>
          <a:prstGeom prst="rect">
            <a:avLst/>
          </a:prstGeom>
        </p:spPr>
      </p:pic>
      <p:pic>
        <p:nvPicPr>
          <p:cNvPr id="8" name="Image 6" descr="preencoded.png"/>
          <p:cNvPicPr>
            <a:picLocks noChangeAspect="1"/>
          </p:cNvPicPr>
          <p:nvPr/>
        </p:nvPicPr>
        <p:blipFill>
          <a:blip r:embed="rId7"/>
          <a:stretch>
            <a:fillRect/>
          </a:stretch>
        </p:blipFill>
        <p:spPr>
          <a:xfrm>
            <a:off x="5202936" y="4389120"/>
            <a:ext cx="4233672" cy="1609344"/>
          </a:xfrm>
          <a:prstGeom prst="rect">
            <a:avLst/>
          </a:prstGeom>
        </p:spPr>
      </p:pic>
      <p:pic>
        <p:nvPicPr>
          <p:cNvPr id="9" name="Image 7" descr="preencoded.png"/>
          <p:cNvPicPr>
            <a:picLocks noChangeAspect="1"/>
          </p:cNvPicPr>
          <p:nvPr/>
        </p:nvPicPr>
        <p:blipFill>
          <a:blip r:embed="rId7"/>
          <a:stretch>
            <a:fillRect/>
          </a:stretch>
        </p:blipFill>
        <p:spPr>
          <a:xfrm>
            <a:off x="9692640" y="4389120"/>
            <a:ext cx="4233672" cy="1609344"/>
          </a:xfrm>
          <a:prstGeom prst="rect">
            <a:avLst/>
          </a:prstGeom>
        </p:spPr>
      </p:pic>
      <p:pic>
        <p:nvPicPr>
          <p:cNvPr id="10" name="Image 8" descr="preencoded.png"/>
          <p:cNvPicPr>
            <a:picLocks noChangeAspect="1"/>
          </p:cNvPicPr>
          <p:nvPr/>
        </p:nvPicPr>
        <p:blipFill>
          <a:blip r:embed="rId8"/>
          <a:stretch>
            <a:fillRect/>
          </a:stretch>
        </p:blipFill>
        <p:spPr>
          <a:xfrm>
            <a:off x="704088" y="3794760"/>
            <a:ext cx="4270248" cy="621792"/>
          </a:xfrm>
          <a:prstGeom prst="rect">
            <a:avLst/>
          </a:prstGeom>
        </p:spPr>
      </p:pic>
      <p:pic>
        <p:nvPicPr>
          <p:cNvPr id="11" name="Image 9" descr="preencoded.png"/>
          <p:cNvPicPr>
            <a:picLocks noChangeAspect="1"/>
          </p:cNvPicPr>
          <p:nvPr/>
        </p:nvPicPr>
        <p:blipFill>
          <a:blip r:embed="rId8"/>
          <a:stretch>
            <a:fillRect/>
          </a:stretch>
        </p:blipFill>
        <p:spPr>
          <a:xfrm>
            <a:off x="5184648" y="3794760"/>
            <a:ext cx="4270248" cy="621792"/>
          </a:xfrm>
          <a:prstGeom prst="rect">
            <a:avLst/>
          </a:prstGeom>
        </p:spPr>
      </p:pic>
      <p:pic>
        <p:nvPicPr>
          <p:cNvPr id="12" name="Image 10" descr="preencoded.png"/>
          <p:cNvPicPr>
            <a:picLocks noChangeAspect="1"/>
          </p:cNvPicPr>
          <p:nvPr/>
        </p:nvPicPr>
        <p:blipFill>
          <a:blip r:embed="rId9"/>
          <a:stretch>
            <a:fillRect/>
          </a:stretch>
        </p:blipFill>
        <p:spPr>
          <a:xfrm>
            <a:off x="9674352" y="3794760"/>
            <a:ext cx="4270248" cy="621792"/>
          </a:xfrm>
          <a:prstGeom prst="rect">
            <a:avLst/>
          </a:prstGeom>
        </p:spPr>
      </p:pic>
      <p:sp>
        <p:nvSpPr>
          <p:cNvPr id="13" name="Text 0"/>
          <p:cNvSpPr/>
          <p:nvPr/>
        </p:nvSpPr>
        <p:spPr>
          <a:xfrm>
            <a:off x="685800" y="20025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The Story: Choices &amp; Consequences</a:t>
            </a:r>
            <a:endParaRPr lang="en-US" sz="3840" dirty="0"/>
          </a:p>
        </p:txBody>
      </p:sp>
      <p:sp>
        <p:nvSpPr>
          <p:cNvPr id="14" name="Text 1"/>
          <p:cNvSpPr/>
          <p:nvPr/>
        </p:nvSpPr>
        <p:spPr>
          <a:xfrm>
            <a:off x="685800" y="2825496"/>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story follows Leo navigating choices at a crucial moment in his adventure. Each decision impacts the narrative and leads to unique experiences, emphasizing player agency. The humor and unpredictability keep every play session fresh and engaging, creating a deeper connection to Leo as players reflect on the consequences of their choices.</a:t>
            </a:r>
            <a:endParaRPr lang="en-US" sz="1530" dirty="0"/>
          </a:p>
        </p:txBody>
      </p:sp>
      <p:sp>
        <p:nvSpPr>
          <p:cNvPr id="15" name="Text 2"/>
          <p:cNvSpPr/>
          <p:nvPr/>
        </p:nvSpPr>
        <p:spPr>
          <a:xfrm>
            <a:off x="914400"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Fork in the Road</a:t>
            </a:r>
            <a:endParaRPr lang="en-US" sz="1920" dirty="0"/>
          </a:p>
        </p:txBody>
      </p:sp>
      <p:sp>
        <p:nvSpPr>
          <p:cNvPr id="16" name="Text 3"/>
          <p:cNvSpPr/>
          <p:nvPr/>
        </p:nvSpPr>
        <p:spPr>
          <a:xfrm>
            <a:off x="2761488"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7" name="Text 4"/>
          <p:cNvSpPr/>
          <p:nvPr/>
        </p:nvSpPr>
        <p:spPr>
          <a:xfrm>
            <a:off x="914400" y="5065776"/>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Leo faces decisions that shape his adventure uniquely.</a:t>
            </a:r>
            <a:endParaRPr lang="en-US" sz="1530" dirty="0"/>
          </a:p>
        </p:txBody>
      </p:sp>
      <p:sp>
        <p:nvSpPr>
          <p:cNvPr id="18" name="Text 5"/>
          <p:cNvSpPr/>
          <p:nvPr/>
        </p:nvSpPr>
        <p:spPr>
          <a:xfrm>
            <a:off x="5394960"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Humor &amp; Unpredictability</a:t>
            </a:r>
            <a:endParaRPr lang="en-US" sz="1920" dirty="0"/>
          </a:p>
        </p:txBody>
      </p:sp>
      <p:sp>
        <p:nvSpPr>
          <p:cNvPr id="19" name="Text 6"/>
          <p:cNvSpPr/>
          <p:nvPr/>
        </p:nvSpPr>
        <p:spPr>
          <a:xfrm>
            <a:off x="5394960" y="506577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game includes humorous encounters like grizzled adventurers and a sleeping dragon.</a:t>
            </a:r>
            <a:endParaRPr lang="en-US" sz="1530" dirty="0"/>
          </a:p>
        </p:txBody>
      </p:sp>
      <p:sp>
        <p:nvSpPr>
          <p:cNvPr id="20" name="Text 7"/>
          <p:cNvSpPr/>
          <p:nvPr/>
        </p:nvSpPr>
        <p:spPr>
          <a:xfrm>
            <a:off x="7251192"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21" name="Text 8"/>
          <p:cNvSpPr/>
          <p:nvPr/>
        </p:nvSpPr>
        <p:spPr>
          <a:xfrm>
            <a:off x="9884664" y="459028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Player Agency</a:t>
            </a:r>
            <a:endParaRPr lang="en-US" sz="1920" dirty="0"/>
          </a:p>
        </p:txBody>
      </p:sp>
      <p:sp>
        <p:nvSpPr>
          <p:cNvPr id="22" name="Text 9"/>
          <p:cNvSpPr/>
          <p:nvPr/>
        </p:nvSpPr>
        <p:spPr>
          <a:xfrm>
            <a:off x="9884664" y="506577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Every choice has significant consequences, fostering emotional investment.</a:t>
            </a:r>
            <a:endParaRPr lang="en-US" sz="1530" dirty="0"/>
          </a:p>
        </p:txBody>
      </p:sp>
      <p:sp>
        <p:nvSpPr>
          <p:cNvPr id="23" name="Text 10"/>
          <p:cNvSpPr/>
          <p:nvPr/>
        </p:nvSpPr>
        <p:spPr>
          <a:xfrm>
            <a:off x="11740896" y="3922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785616"/>
            <a:ext cx="4398264" cy="786384"/>
          </a:xfrm>
          <a:prstGeom prst="rect">
            <a:avLst/>
          </a:prstGeom>
        </p:spPr>
      </p:pic>
      <p:pic>
        <p:nvPicPr>
          <p:cNvPr id="5" name="Image 3" descr="preencoded.png"/>
          <p:cNvPicPr>
            <a:picLocks noChangeAspect="1"/>
          </p:cNvPicPr>
          <p:nvPr/>
        </p:nvPicPr>
        <p:blipFill>
          <a:blip r:embed="rId5"/>
          <a:stretch>
            <a:fillRect/>
          </a:stretch>
        </p:blipFill>
        <p:spPr>
          <a:xfrm>
            <a:off x="5120640" y="3785616"/>
            <a:ext cx="4398264" cy="786384"/>
          </a:xfrm>
          <a:prstGeom prst="rect">
            <a:avLst/>
          </a:prstGeom>
        </p:spPr>
      </p:pic>
      <p:pic>
        <p:nvPicPr>
          <p:cNvPr id="6" name="Image 4" descr="preencoded.png"/>
          <p:cNvPicPr>
            <a:picLocks noChangeAspect="1"/>
          </p:cNvPicPr>
          <p:nvPr/>
        </p:nvPicPr>
        <p:blipFill>
          <a:blip r:embed="rId6"/>
          <a:stretch>
            <a:fillRect/>
          </a:stretch>
        </p:blipFill>
        <p:spPr>
          <a:xfrm>
            <a:off x="9546336" y="3785616"/>
            <a:ext cx="4398264" cy="786384"/>
          </a:xfrm>
          <a:prstGeom prst="rect">
            <a:avLst/>
          </a:prstGeom>
        </p:spPr>
      </p:pic>
      <p:sp>
        <p:nvSpPr>
          <p:cNvPr id="7" name="Text 0"/>
          <p:cNvSpPr/>
          <p:nvPr/>
        </p:nvSpPr>
        <p:spPr>
          <a:xfrm>
            <a:off x="685800" y="198424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Visualizing the Adventure</a:t>
            </a:r>
            <a:endParaRPr lang="en-US" sz="3840" dirty="0"/>
          </a:p>
        </p:txBody>
      </p:sp>
      <p:sp>
        <p:nvSpPr>
          <p:cNvPr id="8" name="Text 1"/>
          <p:cNvSpPr/>
          <p:nvPr/>
        </p:nvSpPr>
        <p:spPr>
          <a:xfrm>
            <a:off x="685800" y="281635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adventure's structure is illustrated through a flowchart that captures the complex narrative while maintaining an accessible interface. This visualization helps players understand the overarching storyline and appreciate the intricacies of branching paths, clarifying their journey and critical decisions.</a:t>
            </a:r>
            <a:endParaRPr lang="en-US" sz="1530" dirty="0"/>
          </a:p>
        </p:txBody>
      </p:sp>
      <p:sp>
        <p:nvSpPr>
          <p:cNvPr id="9" name="Text 2"/>
          <p:cNvSpPr/>
          <p:nvPr/>
        </p:nvSpPr>
        <p:spPr>
          <a:xfrm>
            <a:off x="2825496"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3"/>
          <p:cNvSpPr/>
          <p:nvPr/>
        </p:nvSpPr>
        <p:spPr>
          <a:xfrm>
            <a:off x="896112"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Start Point</a:t>
            </a:r>
            <a:endParaRPr lang="en-US" sz="1920" dirty="0"/>
          </a:p>
        </p:txBody>
      </p:sp>
      <p:sp>
        <p:nvSpPr>
          <p:cNvPr id="11" name="Text 4"/>
          <p:cNvSpPr/>
          <p:nvPr/>
        </p:nvSpPr>
        <p:spPr>
          <a:xfrm>
            <a:off x="896112"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Choosing between the Dark Path and Sunny Path.</a:t>
            </a:r>
            <a:endParaRPr lang="en-US" sz="1530" dirty="0"/>
          </a:p>
        </p:txBody>
      </p:sp>
      <p:sp>
        <p:nvSpPr>
          <p:cNvPr id="12" name="Text 5"/>
          <p:cNvSpPr/>
          <p:nvPr/>
        </p:nvSpPr>
        <p:spPr>
          <a:xfrm>
            <a:off x="5321808"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Divergent Decisions</a:t>
            </a:r>
            <a:endParaRPr lang="en-US" sz="1920" dirty="0"/>
          </a:p>
        </p:txBody>
      </p:sp>
      <p:sp>
        <p:nvSpPr>
          <p:cNvPr id="13" name="Text 6"/>
          <p:cNvSpPr/>
          <p:nvPr/>
        </p:nvSpPr>
        <p:spPr>
          <a:xfrm>
            <a:off x="5321808"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Each path leads to unique scenarios and endings.</a:t>
            </a:r>
            <a:endParaRPr lang="en-US" sz="1530" dirty="0"/>
          </a:p>
        </p:txBody>
      </p:sp>
      <p:sp>
        <p:nvSpPr>
          <p:cNvPr id="14" name="Text 7"/>
          <p:cNvSpPr/>
          <p:nvPr/>
        </p:nvSpPr>
        <p:spPr>
          <a:xfrm>
            <a:off x="7251192"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5" name="Text 8"/>
          <p:cNvSpPr/>
          <p:nvPr/>
        </p:nvSpPr>
        <p:spPr>
          <a:xfrm>
            <a:off x="9738360"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Impact of Choices</a:t>
            </a:r>
            <a:endParaRPr lang="en-US" sz="1920" dirty="0"/>
          </a:p>
        </p:txBody>
      </p:sp>
      <p:sp>
        <p:nvSpPr>
          <p:cNvPr id="16" name="Text 9"/>
          <p:cNvSpPr/>
          <p:nvPr/>
        </p:nvSpPr>
        <p:spPr>
          <a:xfrm>
            <a:off x="9738360"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Decisions influence the storyline from humor to high stakes.</a:t>
            </a:r>
            <a:endParaRPr lang="en-US" sz="1530" dirty="0"/>
          </a:p>
        </p:txBody>
      </p:sp>
      <p:sp>
        <p:nvSpPr>
          <p:cNvPr id="17" name="Text 10"/>
          <p:cNvSpPr/>
          <p:nvPr/>
        </p:nvSpPr>
        <p:spPr>
          <a:xfrm>
            <a:off x="11667744"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Technical Stack &amp; Architecture</a:t>
            </a:r>
            <a:endParaRPr lang="en-US" sz="3840" dirty="0"/>
          </a:p>
        </p:txBody>
      </p:sp>
      <p:sp>
        <p:nvSpPr>
          <p:cNvPr id="7" name="Text 1"/>
          <p:cNvSpPr/>
          <p:nvPr/>
        </p:nvSpPr>
        <p:spPr>
          <a:xfrm>
            <a:off x="786384" y="4032504"/>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Web Technologies</a:t>
            </a:r>
            <a:endParaRPr lang="en-US" sz="1920" dirty="0"/>
          </a:p>
        </p:txBody>
      </p:sp>
      <p:sp>
        <p:nvSpPr>
          <p:cNvPr id="8" name="Text 2"/>
          <p:cNvSpPr/>
          <p:nvPr/>
        </p:nvSpPr>
        <p:spPr>
          <a:xfrm>
            <a:off x="786384" y="4553712"/>
            <a:ext cx="3538728" cy="493776"/>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HTML5, CSS, and JavaScript for a seamless user experience.</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3405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Client-Side Logic</a:t>
            </a:r>
            <a:endParaRPr lang="en-US" sz="1920" dirty="0"/>
          </a:p>
        </p:txBody>
      </p:sp>
      <p:sp>
        <p:nvSpPr>
          <p:cNvPr id="13" name="Text 7"/>
          <p:cNvSpPr/>
          <p:nvPr/>
        </p:nvSpPr>
        <p:spPr>
          <a:xfrm>
            <a:off x="9930384" y="3255264"/>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Game logic is managed in real-time via Python backend server.</a:t>
            </a:r>
            <a:endParaRPr lang="en-US" sz="1530" dirty="0"/>
          </a:p>
        </p:txBody>
      </p:sp>
      <p:sp>
        <p:nvSpPr>
          <p:cNvPr id="14" name="Text 8"/>
          <p:cNvSpPr/>
          <p:nvPr/>
        </p:nvSpPr>
        <p:spPr>
          <a:xfrm>
            <a:off x="9930384" y="5084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Inventory Tracking</a:t>
            </a:r>
            <a:endParaRPr lang="en-US" sz="1920" dirty="0"/>
          </a:p>
        </p:txBody>
      </p:sp>
      <p:sp>
        <p:nvSpPr>
          <p:cNvPr id="15" name="Text 9"/>
          <p:cNvSpPr/>
          <p:nvPr/>
        </p:nvSpPr>
        <p:spPr>
          <a:xfrm>
            <a:off x="9930384" y="5605272"/>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Variable tracks player inventory and updates the UI dynamically.</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4041648"/>
            <a:ext cx="4297680" cy="1728216"/>
          </a:xfrm>
          <a:prstGeom prst="rect">
            <a:avLst/>
          </a:prstGeom>
        </p:spPr>
      </p:pic>
      <p:pic>
        <p:nvPicPr>
          <p:cNvPr id="5" name="Image 3" descr="preencoded.png"/>
          <p:cNvPicPr>
            <a:picLocks noChangeAspect="1"/>
          </p:cNvPicPr>
          <p:nvPr/>
        </p:nvPicPr>
        <p:blipFill>
          <a:blip r:embed="rId5"/>
          <a:stretch>
            <a:fillRect/>
          </a:stretch>
        </p:blipFill>
        <p:spPr>
          <a:xfrm>
            <a:off x="5175504" y="4041648"/>
            <a:ext cx="4297680" cy="1728216"/>
          </a:xfrm>
          <a:prstGeom prst="rect">
            <a:avLst/>
          </a:prstGeom>
        </p:spPr>
      </p:pic>
      <p:pic>
        <p:nvPicPr>
          <p:cNvPr id="6" name="Image 4" descr="preencoded.png"/>
          <p:cNvPicPr>
            <a:picLocks noChangeAspect="1"/>
          </p:cNvPicPr>
          <p:nvPr/>
        </p:nvPicPr>
        <p:blipFill>
          <a:blip r:embed="rId5"/>
          <a:stretch>
            <a:fillRect/>
          </a:stretch>
        </p:blipFill>
        <p:spPr>
          <a:xfrm>
            <a:off x="9656064" y="4041648"/>
            <a:ext cx="4297680" cy="1728216"/>
          </a:xfrm>
          <a:prstGeom prst="rect">
            <a:avLst/>
          </a:prstGeom>
        </p:spPr>
      </p:pic>
      <p:sp>
        <p:nvSpPr>
          <p:cNvPr id="7" name="Text 0"/>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Implementation &amp; Challenges</a:t>
            </a:r>
            <a:endParaRPr lang="en-US" sz="3840" dirty="0"/>
          </a:p>
        </p:txBody>
      </p:sp>
      <p:sp>
        <p:nvSpPr>
          <p:cNvPr id="8" name="Text 1"/>
          <p:cNvSpPr/>
          <p:nvPr/>
        </p:nvSpPr>
        <p:spPr>
          <a:xfrm>
            <a:off x="685800" y="309067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Transitioning the narrative engine presented both opportunities and challenges. Our experience in converting C functions to JavaScript emphasized the importance of maintaining game logic while enhancing player interaction through event listeners. The process of tracking the game state developed our debugging skills and deepened our grasp of state management in JavaScript.</a:t>
            </a:r>
            <a:endParaRPr lang="en-US" sz="1530" dirty="0"/>
          </a:p>
        </p:txBody>
      </p:sp>
      <p:sp>
        <p:nvSpPr>
          <p:cNvPr id="9" name="Text 2"/>
          <p:cNvSpPr/>
          <p:nvPr/>
        </p:nvSpPr>
        <p:spPr>
          <a:xfrm>
            <a:off x="914400" y="4261104"/>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Narrative Engine Conversion</a:t>
            </a:r>
            <a:endParaRPr lang="en-US" sz="1920" dirty="0"/>
          </a:p>
        </p:txBody>
      </p:sp>
      <p:sp>
        <p:nvSpPr>
          <p:cNvPr id="10" name="Text 3"/>
          <p:cNvSpPr/>
          <p:nvPr/>
        </p:nvSpPr>
        <p:spPr>
          <a:xfrm>
            <a:off x="914400" y="4745736"/>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Restructured C functions into JavaScript to maintain game logic.</a:t>
            </a:r>
            <a:endParaRPr lang="en-US" sz="1530" dirty="0"/>
          </a:p>
        </p:txBody>
      </p:sp>
      <p:sp>
        <p:nvSpPr>
          <p:cNvPr id="11" name="Text 4"/>
          <p:cNvSpPr/>
          <p:nvPr/>
        </p:nvSpPr>
        <p:spPr>
          <a:xfrm>
            <a:off x="5394960" y="4261104"/>
            <a:ext cx="3849624" cy="612648"/>
          </a:xfrm>
          <a:prstGeom prst="rect">
            <a:avLst/>
          </a:prstGeom>
          <a:noFill/>
          <a:ln/>
        </p:spPr>
        <p:txBody>
          <a:bodyPr wrap="squar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Event Handling Implementation</a:t>
            </a:r>
            <a:endParaRPr lang="en-US" sz="1920" dirty="0"/>
          </a:p>
        </p:txBody>
      </p:sp>
      <p:sp>
        <p:nvSpPr>
          <p:cNvPr id="12" name="Text 5"/>
          <p:cNvSpPr/>
          <p:nvPr/>
        </p:nvSpPr>
        <p:spPr>
          <a:xfrm>
            <a:off x="5394960" y="5047488"/>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Utilized JavaScript event listeners for player interactions.</a:t>
            </a:r>
            <a:endParaRPr lang="en-US" sz="1530" dirty="0"/>
          </a:p>
        </p:txBody>
      </p:sp>
      <p:sp>
        <p:nvSpPr>
          <p:cNvPr id="13" name="Text 6"/>
          <p:cNvSpPr/>
          <p:nvPr/>
        </p:nvSpPr>
        <p:spPr>
          <a:xfrm>
            <a:off x="9884664" y="4261104"/>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Game State Tracking Challenge</a:t>
            </a:r>
            <a:endParaRPr lang="en-US" sz="1920" dirty="0"/>
          </a:p>
        </p:txBody>
      </p:sp>
      <p:sp>
        <p:nvSpPr>
          <p:cNvPr id="14" name="Text 7"/>
          <p:cNvSpPr/>
          <p:nvPr/>
        </p:nvSpPr>
        <p:spPr>
          <a:xfrm>
            <a:off x="9884664" y="474573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Ensured inventory consistency across different scenes through rigorous testing.</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785616"/>
            <a:ext cx="4398264" cy="786384"/>
          </a:xfrm>
          <a:prstGeom prst="rect">
            <a:avLst/>
          </a:prstGeom>
        </p:spPr>
      </p:pic>
      <p:pic>
        <p:nvPicPr>
          <p:cNvPr id="5" name="Image 3" descr="preencoded.png"/>
          <p:cNvPicPr>
            <a:picLocks noChangeAspect="1"/>
          </p:cNvPicPr>
          <p:nvPr/>
        </p:nvPicPr>
        <p:blipFill>
          <a:blip r:embed="rId5"/>
          <a:stretch>
            <a:fillRect/>
          </a:stretch>
        </p:blipFill>
        <p:spPr>
          <a:xfrm>
            <a:off x="5120640" y="3785616"/>
            <a:ext cx="4398264" cy="786384"/>
          </a:xfrm>
          <a:prstGeom prst="rect">
            <a:avLst/>
          </a:prstGeom>
        </p:spPr>
      </p:pic>
      <p:pic>
        <p:nvPicPr>
          <p:cNvPr id="6" name="Image 4" descr="preencoded.png"/>
          <p:cNvPicPr>
            <a:picLocks noChangeAspect="1"/>
          </p:cNvPicPr>
          <p:nvPr/>
        </p:nvPicPr>
        <p:blipFill>
          <a:blip r:embed="rId6"/>
          <a:stretch>
            <a:fillRect/>
          </a:stretch>
        </p:blipFill>
        <p:spPr>
          <a:xfrm>
            <a:off x="9546336" y="3785616"/>
            <a:ext cx="4398264" cy="786384"/>
          </a:xfrm>
          <a:prstGeom prst="rect">
            <a:avLst/>
          </a:prstGeom>
        </p:spPr>
      </p:pic>
      <p:sp>
        <p:nvSpPr>
          <p:cNvPr id="7" name="Text 0"/>
          <p:cNvSpPr/>
          <p:nvPr/>
        </p:nvSpPr>
        <p:spPr>
          <a:xfrm>
            <a:off x="685800" y="198424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Live Demonstration of The Dumb Warrior</a:t>
            </a:r>
            <a:endParaRPr lang="en-US" sz="3840" dirty="0"/>
          </a:p>
        </p:txBody>
      </p:sp>
      <p:sp>
        <p:nvSpPr>
          <p:cNvPr id="8" name="Text 1"/>
          <p:cNvSpPr/>
          <p:nvPr/>
        </p:nvSpPr>
        <p:spPr>
          <a:xfrm>
            <a:off x="685800" y="281635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This live demonstration of 'The Dumb Warrior' will present the web application's features, emphasizing the interactive storytelling and comedic elements of Leo's journey. We will explore player choices that shape the narrative while showcasing the evolving UI that responds dynamically to decisions made throughout the gameplay.</a:t>
            </a:r>
            <a:endParaRPr lang="en-US" sz="1530" dirty="0"/>
          </a:p>
        </p:txBody>
      </p:sp>
      <p:sp>
        <p:nvSpPr>
          <p:cNvPr id="9" name="Text 2"/>
          <p:cNvSpPr/>
          <p:nvPr/>
        </p:nvSpPr>
        <p:spPr>
          <a:xfrm>
            <a:off x="2825496"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3"/>
          <p:cNvSpPr/>
          <p:nvPr/>
        </p:nvSpPr>
        <p:spPr>
          <a:xfrm>
            <a:off x="896112"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Select Dark Path</a:t>
            </a:r>
            <a:endParaRPr lang="en-US" sz="1920" dirty="0"/>
          </a:p>
        </p:txBody>
      </p:sp>
      <p:sp>
        <p:nvSpPr>
          <p:cNvPr id="11" name="Text 4"/>
          <p:cNvSpPr/>
          <p:nvPr/>
        </p:nvSpPr>
        <p:spPr>
          <a:xfrm>
            <a:off x="896112"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Exploring player choices and their impact on the adventure.</a:t>
            </a:r>
            <a:endParaRPr lang="en-US" sz="1530" dirty="0"/>
          </a:p>
        </p:txBody>
      </p:sp>
      <p:sp>
        <p:nvSpPr>
          <p:cNvPr id="12" name="Text 5"/>
          <p:cNvSpPr/>
          <p:nvPr/>
        </p:nvSpPr>
        <p:spPr>
          <a:xfrm>
            <a:off x="5321808"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Obtain Fire Rune</a:t>
            </a:r>
            <a:endParaRPr lang="en-US" sz="1920" dirty="0"/>
          </a:p>
        </p:txBody>
      </p:sp>
      <p:sp>
        <p:nvSpPr>
          <p:cNvPr id="13" name="Text 6"/>
          <p:cNvSpPr/>
          <p:nvPr/>
        </p:nvSpPr>
        <p:spPr>
          <a:xfrm>
            <a:off x="5321808"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Demonstrates the consequence of leaving adventurers alone.</a:t>
            </a:r>
            <a:endParaRPr lang="en-US" sz="1530" dirty="0"/>
          </a:p>
        </p:txBody>
      </p:sp>
      <p:sp>
        <p:nvSpPr>
          <p:cNvPr id="14" name="Text 7"/>
          <p:cNvSpPr/>
          <p:nvPr/>
        </p:nvSpPr>
        <p:spPr>
          <a:xfrm>
            <a:off x="7251192"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5" name="Text 8"/>
          <p:cNvSpPr/>
          <p:nvPr/>
        </p:nvSpPr>
        <p:spPr>
          <a:xfrm>
            <a:off x="9738360" y="48554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Create Diversion</a:t>
            </a:r>
            <a:endParaRPr lang="en-US" sz="1920" dirty="0"/>
          </a:p>
        </p:txBody>
      </p:sp>
      <p:sp>
        <p:nvSpPr>
          <p:cNvPr id="16" name="Text 9"/>
          <p:cNvSpPr/>
          <p:nvPr/>
        </p:nvSpPr>
        <p:spPr>
          <a:xfrm>
            <a:off x="9738360" y="5340096"/>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Leads to a winning ending in the dragon's lair.</a:t>
            </a:r>
            <a:endParaRPr lang="en-US" sz="1530" dirty="0"/>
          </a:p>
        </p:txBody>
      </p:sp>
      <p:sp>
        <p:nvSpPr>
          <p:cNvPr id="17" name="Text 10"/>
          <p:cNvSpPr/>
          <p:nvPr/>
        </p:nvSpPr>
        <p:spPr>
          <a:xfrm>
            <a:off x="11667744" y="3995928"/>
            <a:ext cx="146304" cy="365760"/>
          </a:xfrm>
          <a:prstGeom prst="rect">
            <a:avLst/>
          </a:prstGeom>
          <a:noFill/>
          <a:ln/>
        </p:spPr>
        <p:txBody>
          <a:bodyPr wrap="none" lIns="0" tIns="0" rIns="0" bIns="0" rtlCol="0" anchor="ctr"/>
          <a:lstStyle/>
          <a:p>
            <a:pPr marL="0" indent="0" algn="ctr">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Lessons Learned &amp; Future Adventures</a:t>
            </a:r>
            <a:endParaRPr lang="en-US" sz="3840" dirty="0"/>
          </a:p>
        </p:txBody>
      </p:sp>
      <p:sp>
        <p:nvSpPr>
          <p:cNvPr id="7" name="Text 1"/>
          <p:cNvSpPr/>
          <p:nvPr/>
        </p:nvSpPr>
        <p:spPr>
          <a:xfrm>
            <a:off x="786384" y="3785616"/>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Game Logic Translation</a:t>
            </a:r>
            <a:endParaRPr lang="en-US" sz="1920" dirty="0"/>
          </a:p>
        </p:txBody>
      </p:sp>
      <p:sp>
        <p:nvSpPr>
          <p:cNvPr id="8" name="Text 2"/>
          <p:cNvSpPr/>
          <p:nvPr/>
        </p:nvSpPr>
        <p:spPr>
          <a:xfrm>
            <a:off x="786384" y="4306824"/>
            <a:ext cx="3538728" cy="978408"/>
          </a:xfrm>
          <a:prstGeom prst="rect">
            <a:avLst/>
          </a:prstGeom>
          <a:noFill/>
          <a:ln/>
        </p:spPr>
        <p:txBody>
          <a:bodyPr wrap="square" lIns="0" tIns="0" rIns="0" bIns="0" rtlCol="0" anchor="ctr"/>
          <a:lstStyle/>
          <a:p>
            <a:pPr marL="0" indent="0" algn="r">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Learning experiences in translating from C to Python, enhancing understanding of programming languages.</a:t>
            </a:r>
            <a:endParaRPr lang="en-US" sz="1530" dirty="0"/>
          </a:p>
        </p:txBody>
      </p:sp>
      <p:sp>
        <p:nvSpPr>
          <p:cNvPr id="9" name="Text 3"/>
          <p:cNvSpPr/>
          <p:nvPr/>
        </p:nvSpPr>
        <p:spPr>
          <a:xfrm>
            <a:off x="5623560"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1</a:t>
            </a:r>
            <a:endParaRPr lang="en-US" sz="1920" dirty="0"/>
          </a:p>
        </p:txBody>
      </p:sp>
      <p:sp>
        <p:nvSpPr>
          <p:cNvPr id="10" name="Text 4"/>
          <p:cNvSpPr/>
          <p:nvPr/>
        </p:nvSpPr>
        <p:spPr>
          <a:xfrm>
            <a:off x="8065008" y="294436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2</a:t>
            </a:r>
            <a:endParaRPr lang="en-US" sz="1920" dirty="0"/>
          </a:p>
        </p:txBody>
      </p:sp>
      <p:sp>
        <p:nvSpPr>
          <p:cNvPr id="11" name="Text 5"/>
          <p:cNvSpPr/>
          <p:nvPr/>
        </p:nvSpPr>
        <p:spPr>
          <a:xfrm>
            <a:off x="8065008" y="576072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454545"/>
                </a:solidFill>
                <a:latin typeface="思源黑体-Medium" pitchFamily="34" charset="0"/>
                <a:ea typeface="思源黑体-Medium" pitchFamily="34" charset="-122"/>
                <a:cs typeface="思源黑体-Medium" pitchFamily="34" charset="-120"/>
              </a:rPr>
              <a:t>3</a:t>
            </a:r>
            <a:endParaRPr lang="en-US" sz="1920" dirty="0"/>
          </a:p>
        </p:txBody>
      </p:sp>
      <p:sp>
        <p:nvSpPr>
          <p:cNvPr id="12" name="Text 6"/>
          <p:cNvSpPr/>
          <p:nvPr/>
        </p:nvSpPr>
        <p:spPr>
          <a:xfrm>
            <a:off x="9930384" y="273405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rPr>
              <a:t>Back end server using Python</a:t>
            </a:r>
            <a:endParaRPr lang="en-US" sz="1920" dirty="0"/>
          </a:p>
        </p:txBody>
      </p:sp>
      <p:sp>
        <p:nvSpPr>
          <p:cNvPr id="13" name="Text 7"/>
          <p:cNvSpPr/>
          <p:nvPr/>
        </p:nvSpPr>
        <p:spPr>
          <a:xfrm>
            <a:off x="9930384" y="3255264"/>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Effective methods for dynamic UI updates, ensuring a seamless player experience.</a:t>
            </a:r>
            <a:endParaRPr lang="en-US" sz="1530" dirty="0"/>
          </a:p>
        </p:txBody>
      </p:sp>
      <p:sp>
        <p:nvSpPr>
          <p:cNvPr id="14" name="Text 8"/>
          <p:cNvSpPr/>
          <p:nvPr/>
        </p:nvSpPr>
        <p:spPr>
          <a:xfrm>
            <a:off x="9930384" y="532180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Future Enhancements</a:t>
            </a:r>
            <a:endParaRPr lang="en-US" sz="1920" dirty="0"/>
          </a:p>
        </p:txBody>
      </p:sp>
      <p:sp>
        <p:nvSpPr>
          <p:cNvPr id="15" name="Text 9"/>
          <p:cNvSpPr/>
          <p:nvPr/>
        </p:nvSpPr>
        <p:spPr>
          <a:xfrm>
            <a:off x="9930384" y="5852160"/>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Plans to implement localStorage and enrich storytelling with new features.</a:t>
            </a:r>
            <a:endParaRPr lang="en-US" sz="153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24</TotalTime>
  <Words>833</Words>
  <Application>Microsoft Office PowerPoint</Application>
  <PresentationFormat>Custom</PresentationFormat>
  <Paragraphs>113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Wingdings 3</vt:lpstr>
      <vt:lpstr>思源黑体-Medium</vt:lpstr>
      <vt:lpstr>思源黑体-SemiBold</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 Singh</cp:lastModifiedBy>
  <cp:revision>4</cp:revision>
  <dcterms:created xsi:type="dcterms:W3CDTF">2025-09-02T19:20:43Z</dcterms:created>
  <dcterms:modified xsi:type="dcterms:W3CDTF">2025-09-03T05:18:34Z</dcterms:modified>
</cp:coreProperties>
</file>